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083800" cy="7556500"/>
  <p:notesSz cx="10083800" cy="7556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80" y="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34769" y="441959"/>
            <a:ext cx="7414260" cy="1671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987790" y="0"/>
            <a:ext cx="1092200" cy="7556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1300" y="1583690"/>
            <a:ext cx="7061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37995"/>
            <a:ext cx="907542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27545"/>
            <a:ext cx="3226816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4769" y="441959"/>
            <a:ext cx="554863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rebuchet MS"/>
                <a:cs typeface="Trebuchet MS"/>
              </a:rPr>
              <a:t>Coordinamento</a:t>
            </a:r>
            <a:r>
              <a:rPr sz="3600" b="1" spc="-240" dirty="0">
                <a:latin typeface="Trebuchet MS"/>
                <a:cs typeface="Trebuchet MS"/>
              </a:rPr>
              <a:t> </a:t>
            </a:r>
            <a:r>
              <a:rPr sz="3600" b="1" spc="5" dirty="0">
                <a:latin typeface="Trebuchet MS"/>
                <a:cs typeface="Trebuchet MS"/>
              </a:rPr>
              <a:t>Attività</a:t>
            </a:r>
            <a:r>
              <a:rPr sz="3600" b="1" spc="-35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di </a:t>
            </a:r>
            <a:r>
              <a:rPr sz="3600" b="1" spc="-1070" dirty="0">
                <a:latin typeface="Trebuchet MS"/>
                <a:cs typeface="Trebuchet MS"/>
              </a:rPr>
              <a:t> </a:t>
            </a:r>
            <a:r>
              <a:rPr sz="3600" b="1" spc="-20" dirty="0">
                <a:latin typeface="Trebuchet MS"/>
                <a:cs typeface="Trebuchet MS"/>
              </a:rPr>
              <a:t>Formazione</a:t>
            </a:r>
            <a:endParaRPr sz="3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3600" b="1" dirty="0">
                <a:latin typeface="Trebuchet MS"/>
                <a:cs typeface="Trebuchet MS"/>
              </a:rPr>
              <a:t>e</a:t>
            </a:r>
            <a:r>
              <a:rPr sz="3600" b="1" spc="-35" dirty="0">
                <a:latin typeface="Trebuchet MS"/>
                <a:cs typeface="Trebuchet MS"/>
              </a:rPr>
              <a:t> </a:t>
            </a:r>
            <a:r>
              <a:rPr sz="3600" b="1" spc="5" dirty="0">
                <a:latin typeface="Trebuchet MS"/>
                <a:cs typeface="Trebuchet MS"/>
              </a:rPr>
              <a:t>Sviluppo</a:t>
            </a:r>
            <a:r>
              <a:rPr sz="3600" b="1" spc="-20" dirty="0">
                <a:latin typeface="Trebuchet MS"/>
                <a:cs typeface="Trebuchet MS"/>
              </a:rPr>
              <a:t> </a:t>
            </a:r>
            <a:r>
              <a:rPr sz="3600" b="1" spc="-5" dirty="0">
                <a:latin typeface="Trebuchet MS"/>
                <a:cs typeface="Trebuchet MS"/>
              </a:rPr>
              <a:t>Professionale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9779" y="4378959"/>
            <a:ext cx="25006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99274B"/>
                </a:solidFill>
                <a:latin typeface="Trebuchet MS"/>
                <a:cs typeface="Trebuchet MS"/>
              </a:rPr>
              <a:t>A.S.2023/2024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1400809"/>
            <a:ext cx="5995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3185" algn="l"/>
              </a:tabLst>
            </a:pPr>
            <a:r>
              <a:rPr sz="3600" spc="-5" dirty="0"/>
              <a:t>Corsi	di</a:t>
            </a:r>
            <a:r>
              <a:rPr sz="3600" spc="-50" dirty="0"/>
              <a:t> </a:t>
            </a:r>
            <a:r>
              <a:rPr sz="3600" spc="-20" dirty="0"/>
              <a:t>Formazione</a:t>
            </a:r>
            <a:r>
              <a:rPr sz="3600" spc="-55" dirty="0"/>
              <a:t> </a:t>
            </a:r>
            <a:r>
              <a:rPr sz="3600" spc="-5" dirty="0"/>
              <a:t>interni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232409" y="227584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209" y="2261870"/>
            <a:ext cx="8055609" cy="1242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14"/>
              </a:lnSpc>
              <a:spcBef>
                <a:spcPts val="100"/>
              </a:spcBef>
            </a:pP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“Valutazione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degli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apprendimenti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per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docenti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della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Scuola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Primaria” Doc.</a:t>
            </a:r>
            <a:endParaRPr sz="1600">
              <a:latin typeface="Arial"/>
              <a:cs typeface="Arial"/>
            </a:endParaRPr>
          </a:p>
          <a:p>
            <a:pPr marL="444500">
              <a:lnSpc>
                <a:spcPts val="1914"/>
              </a:lnSpc>
              <a:tabLst>
                <a:tab pos="1782445" algn="l"/>
              </a:tabLst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Formatore	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Dott.ssa</a:t>
            </a:r>
            <a:r>
              <a:rPr sz="1600" b="1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Elena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Fumagalli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-13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838200" marR="5080" indent="-826135">
              <a:lnSpc>
                <a:spcPct val="100000"/>
              </a:lnSpc>
            </a:pP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“Valutazione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degli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apprendimenti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per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i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docenti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della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Scuola Secondaria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di 1^grado”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Doc.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Formatore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Prof.ssa Roberta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Motta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-</a:t>
            </a:r>
            <a:r>
              <a:rPr sz="1600" b="1" spc="434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22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409" y="300609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2409" y="373634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4209" y="3722370"/>
            <a:ext cx="7731125" cy="511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0" marR="5080" indent="-11303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“Introduzione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del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Pensiero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Computazionale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in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classe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(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Coding)”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Doc.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Formatore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Ins.Patrizia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Garzetti-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23 iscritti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2409" y="446659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4209" y="4451350"/>
            <a:ext cx="74637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0" marR="5080" indent="-11303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“Introduzione del</a:t>
            </a:r>
            <a:r>
              <a:rPr sz="1600" b="1" spc="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Pensiero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Computazionale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in classe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STEM”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Doc.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Formatore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Prof.</a:t>
            </a:r>
            <a:r>
              <a:rPr sz="1600" b="1" spc="-6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Andrea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20" dirty="0">
                <a:solidFill>
                  <a:srgbClr val="333333"/>
                </a:solidFill>
                <a:latin typeface="Arial"/>
                <a:cs typeface="Arial"/>
              </a:rPr>
              <a:t>Tortini-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12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2409" y="519684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4209" y="5181600"/>
            <a:ext cx="752030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“Implementazione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delle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Competenze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Digitali”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Doc. Formatore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Laura Solazzo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–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20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2409" y="592709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64209" y="5911850"/>
            <a:ext cx="8112759" cy="75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2775" marR="5080" indent="-60071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“Gestione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della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classe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dei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colloqui scuola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famiglia,gestione</a:t>
            </a:r>
            <a:r>
              <a:rPr sz="1600" b="1" spc="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dei conflitti,analisi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dei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fattori che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generano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insuccesso,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dispersione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scolastica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rischio"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Doc.</a:t>
            </a:r>
            <a:endParaRPr sz="1600">
              <a:latin typeface="Arial"/>
              <a:cs typeface="Arial"/>
            </a:endParaRPr>
          </a:p>
          <a:p>
            <a:pPr marL="444500">
              <a:lnSpc>
                <a:spcPts val="1910"/>
              </a:lnSpc>
              <a:tabLst>
                <a:tab pos="1782445" algn="l"/>
              </a:tabLst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Formatore	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Dott.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Michele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 D'Acunto</a:t>
            </a:r>
            <a:r>
              <a:rPr sz="1600" b="1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–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30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1583690"/>
            <a:ext cx="5749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Altri</a:t>
            </a:r>
            <a:r>
              <a:rPr spc="-15" dirty="0"/>
              <a:t> </a:t>
            </a:r>
            <a:r>
              <a:rPr spc="-5" dirty="0"/>
              <a:t>Corsi</a:t>
            </a:r>
            <a:r>
              <a:rPr spc="-15" dirty="0"/>
              <a:t> </a:t>
            </a:r>
            <a:r>
              <a:rPr spc="-5" dirty="0"/>
              <a:t>di</a:t>
            </a:r>
            <a:r>
              <a:rPr spc="-15" dirty="0"/>
              <a:t> Formazione</a:t>
            </a:r>
            <a:r>
              <a:rPr spc="-25" dirty="0"/>
              <a:t> </a:t>
            </a:r>
            <a:r>
              <a:rPr spc="-5" dirty="0"/>
              <a:t>interni</a:t>
            </a:r>
            <a:r>
              <a:rPr spc="-10" dirty="0"/>
              <a:t> </a:t>
            </a:r>
            <a:r>
              <a:rPr spc="-5" dirty="0"/>
              <a:t>attivati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2409" y="2213609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4209" y="2198370"/>
            <a:ext cx="63030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“Italiano L2”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Doc.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Formatore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Prof.ssa Monica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Zapponi-</a:t>
            </a:r>
            <a:r>
              <a:rPr sz="1600" b="1" spc="44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14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iscritti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409" y="270002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4209" y="2684779"/>
            <a:ext cx="759523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" marR="5080" indent="-4318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Incontro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informativo/formativo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per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i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docenti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al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primo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incarico nel nostro I.C. ed </a:t>
            </a:r>
            <a:r>
              <a:rPr sz="1600" b="1" spc="-43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in</a:t>
            </a:r>
            <a:r>
              <a:rPr sz="1600" b="1" spc="-2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anno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 di 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prova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33"/>
                </a:solidFill>
                <a:latin typeface="Arial"/>
                <a:cs typeface="Arial"/>
              </a:rPr>
              <a:t>-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presieduto</a:t>
            </a:r>
            <a:r>
              <a:rPr sz="1600" b="1" spc="-15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dal</a:t>
            </a:r>
            <a:r>
              <a:rPr sz="1600" b="1" spc="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Dirigente</a:t>
            </a:r>
            <a:r>
              <a:rPr sz="1600" b="1" spc="-10" dirty="0">
                <a:solidFill>
                  <a:srgbClr val="333333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333333"/>
                </a:solidFill>
                <a:latin typeface="Arial"/>
                <a:cs typeface="Arial"/>
              </a:rPr>
              <a:t>Scolastico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409" y="343027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209" y="3415029"/>
            <a:ext cx="7392670" cy="999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0" marR="5080" indent="-431800">
              <a:lnSpc>
                <a:spcPct val="100000"/>
              </a:lnSpc>
              <a:spcBef>
                <a:spcPts val="100"/>
              </a:spcBef>
            </a:pPr>
            <a:r>
              <a:rPr sz="1600" b="1" i="1" spc="-15" dirty="0">
                <a:latin typeface="Trebuchet MS"/>
                <a:cs typeface="Trebuchet MS"/>
              </a:rPr>
              <a:t>-“Valutazione </a:t>
            </a:r>
            <a:r>
              <a:rPr sz="1600" b="1" i="1" spc="-5" dirty="0">
                <a:latin typeface="Trebuchet MS"/>
                <a:cs typeface="Trebuchet MS"/>
              </a:rPr>
              <a:t>degli apprendimenti </a:t>
            </a:r>
            <a:r>
              <a:rPr sz="1600" b="1" i="1" dirty="0">
                <a:latin typeface="Trebuchet MS"/>
                <a:cs typeface="Trebuchet MS"/>
              </a:rPr>
              <a:t>: </a:t>
            </a:r>
            <a:r>
              <a:rPr sz="1600" b="1" i="1" spc="-5" dirty="0">
                <a:latin typeface="Trebuchet MS"/>
                <a:cs typeface="Trebuchet MS"/>
              </a:rPr>
              <a:t>valutazione nella Scuola </a:t>
            </a:r>
            <a:r>
              <a:rPr sz="1600" b="1" i="1" spc="-10" dirty="0">
                <a:latin typeface="Trebuchet MS"/>
                <a:cs typeface="Trebuchet MS"/>
              </a:rPr>
              <a:t>Primaria </a:t>
            </a:r>
            <a:r>
              <a:rPr sz="1600" b="1" i="1" dirty="0">
                <a:latin typeface="Trebuchet MS"/>
                <a:cs typeface="Trebuchet MS"/>
              </a:rPr>
              <a:t>e </a:t>
            </a:r>
            <a:r>
              <a:rPr sz="1600" b="1" i="1" spc="5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Secondaria di 1^grado</a:t>
            </a:r>
            <a:r>
              <a:rPr sz="1600" b="1" i="1" spc="15" dirty="0">
                <a:latin typeface="Trebuchet MS"/>
                <a:cs typeface="Trebuchet MS"/>
              </a:rPr>
              <a:t> </a:t>
            </a:r>
            <a:r>
              <a:rPr sz="1600" b="1" i="1" dirty="0">
                <a:latin typeface="Trebuchet MS"/>
                <a:cs typeface="Trebuchet MS"/>
              </a:rPr>
              <a:t>(</a:t>
            </a:r>
            <a:r>
              <a:rPr sz="1600" b="1" i="1" spc="-15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seconda</a:t>
            </a:r>
            <a:r>
              <a:rPr sz="1600" b="1" i="1" spc="-10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parte)”.</a:t>
            </a:r>
            <a:r>
              <a:rPr sz="1600" b="1" i="1" spc="20" dirty="0">
                <a:latin typeface="Trebuchet MS"/>
                <a:cs typeface="Trebuchet MS"/>
              </a:rPr>
              <a:t> </a:t>
            </a:r>
            <a:r>
              <a:rPr sz="1600" i="1" spc="-10" dirty="0">
                <a:latin typeface="Trebuchet MS"/>
                <a:cs typeface="Trebuchet MS"/>
              </a:rPr>
              <a:t>Per </a:t>
            </a:r>
            <a:r>
              <a:rPr sz="1600" i="1" dirty="0">
                <a:latin typeface="Trebuchet MS"/>
                <a:cs typeface="Trebuchet MS"/>
              </a:rPr>
              <a:t>i </a:t>
            </a:r>
            <a:r>
              <a:rPr sz="1600" i="1" spc="-10" dirty="0">
                <a:latin typeface="Trebuchet MS"/>
                <a:cs typeface="Trebuchet MS"/>
              </a:rPr>
              <a:t>docenti</a:t>
            </a:r>
            <a:r>
              <a:rPr sz="1600" i="1" spc="-5" dirty="0">
                <a:latin typeface="Trebuchet MS"/>
                <a:cs typeface="Trebuchet MS"/>
              </a:rPr>
              <a:t> della </a:t>
            </a:r>
            <a:r>
              <a:rPr sz="1600" i="1" spc="-10" dirty="0">
                <a:latin typeface="Trebuchet MS"/>
                <a:cs typeface="Trebuchet MS"/>
              </a:rPr>
              <a:t>Scuola </a:t>
            </a:r>
            <a:r>
              <a:rPr sz="1600" i="1" spc="-5" dirty="0">
                <a:latin typeface="Trebuchet MS"/>
                <a:cs typeface="Trebuchet MS"/>
              </a:rPr>
              <a:t> </a:t>
            </a:r>
            <a:r>
              <a:rPr sz="1600" i="1" spc="-10" dirty="0">
                <a:latin typeface="Trebuchet MS"/>
                <a:cs typeface="Trebuchet MS"/>
              </a:rPr>
              <a:t>Secondaria</a:t>
            </a:r>
            <a:r>
              <a:rPr sz="1600" i="1" spc="-5" dirty="0">
                <a:latin typeface="Trebuchet MS"/>
                <a:cs typeface="Trebuchet MS"/>
              </a:rPr>
              <a:t> di</a:t>
            </a:r>
            <a:r>
              <a:rPr sz="1600" i="1" spc="5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1^</a:t>
            </a:r>
            <a:r>
              <a:rPr sz="1600" i="1" dirty="0">
                <a:latin typeface="Trebuchet MS"/>
                <a:cs typeface="Trebuchet MS"/>
              </a:rPr>
              <a:t> </a:t>
            </a:r>
            <a:r>
              <a:rPr sz="1600" i="1" spc="-10" dirty="0">
                <a:latin typeface="Trebuchet MS"/>
                <a:cs typeface="Trebuchet MS"/>
              </a:rPr>
              <a:t>grado,</a:t>
            </a:r>
            <a:r>
              <a:rPr sz="1600" i="1" spc="-5" dirty="0">
                <a:latin typeface="Trebuchet MS"/>
                <a:cs typeface="Trebuchet MS"/>
              </a:rPr>
              <a:t> incentrato</a:t>
            </a:r>
            <a:r>
              <a:rPr sz="1600" i="1" spc="-1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sull'Esame</a:t>
            </a:r>
            <a:r>
              <a:rPr sz="1600" i="1" spc="-1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di Stato</a:t>
            </a:r>
            <a:r>
              <a:rPr sz="1600" i="1" spc="-1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conclusivo</a:t>
            </a:r>
            <a:r>
              <a:rPr sz="1600" i="1" spc="-15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del</a:t>
            </a:r>
            <a:r>
              <a:rPr sz="1600" i="1" spc="5" dirty="0">
                <a:latin typeface="Trebuchet MS"/>
                <a:cs typeface="Trebuchet MS"/>
              </a:rPr>
              <a:t> </a:t>
            </a:r>
            <a:r>
              <a:rPr sz="1600" i="1" spc="-10" dirty="0">
                <a:latin typeface="Trebuchet MS"/>
                <a:cs typeface="Trebuchet MS"/>
              </a:rPr>
              <a:t>primo </a:t>
            </a:r>
            <a:r>
              <a:rPr sz="1600" i="1" spc="-47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ciclo</a:t>
            </a:r>
            <a:r>
              <a:rPr sz="1600" i="1" spc="-2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di istruzione</a:t>
            </a:r>
            <a:r>
              <a:rPr sz="1600" i="1" spc="-15" dirty="0">
                <a:latin typeface="Trebuchet MS"/>
                <a:cs typeface="Trebuchet MS"/>
              </a:rPr>
              <a:t> </a:t>
            </a:r>
            <a:r>
              <a:rPr sz="1600" i="1" dirty="0">
                <a:latin typeface="Trebuchet MS"/>
                <a:cs typeface="Trebuchet MS"/>
              </a:rPr>
              <a:t>–</a:t>
            </a:r>
            <a:r>
              <a:rPr sz="1600" i="1" spc="-5" dirty="0">
                <a:latin typeface="Trebuchet MS"/>
                <a:cs typeface="Trebuchet MS"/>
              </a:rPr>
              <a:t> 25</a:t>
            </a:r>
            <a:r>
              <a:rPr sz="1600" i="1" spc="470" dirty="0">
                <a:latin typeface="Trebuchet MS"/>
                <a:cs typeface="Trebuchet MS"/>
              </a:rPr>
              <a:t> </a:t>
            </a:r>
            <a:r>
              <a:rPr sz="1600" i="1" spc="-5" dirty="0">
                <a:latin typeface="Trebuchet MS"/>
                <a:cs typeface="Trebuchet MS"/>
              </a:rPr>
              <a:t>iscritti.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2409" y="4646929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4209" y="4631690"/>
            <a:ext cx="7388859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Trebuchet MS"/>
                <a:cs typeface="Trebuchet MS"/>
              </a:rPr>
              <a:t>-</a:t>
            </a:r>
            <a:r>
              <a:rPr sz="1600" b="1" i="1" spc="-5" dirty="0">
                <a:latin typeface="Trebuchet MS"/>
                <a:cs typeface="Trebuchet MS"/>
              </a:rPr>
              <a:t>“Corso di</a:t>
            </a:r>
            <a:r>
              <a:rPr sz="1600" b="1" i="1" spc="-10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Formazione</a:t>
            </a:r>
            <a:r>
              <a:rPr sz="1600" b="1" i="1" spc="-15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STEM</a:t>
            </a:r>
            <a:r>
              <a:rPr sz="1600" b="1" i="1" spc="484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DM 66/23</a:t>
            </a:r>
            <a:r>
              <a:rPr sz="1600" b="1" i="1" spc="484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per </a:t>
            </a:r>
            <a:r>
              <a:rPr sz="1600" b="1" i="1" dirty="0">
                <a:latin typeface="Trebuchet MS"/>
                <a:cs typeface="Trebuchet MS"/>
              </a:rPr>
              <a:t>i</a:t>
            </a:r>
            <a:r>
              <a:rPr sz="1600" b="1" i="1" spc="-5" dirty="0">
                <a:latin typeface="Trebuchet MS"/>
                <a:cs typeface="Trebuchet MS"/>
              </a:rPr>
              <a:t> docenti</a:t>
            </a:r>
            <a:r>
              <a:rPr sz="1600" b="1" i="1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della Scuola</a:t>
            </a:r>
            <a:r>
              <a:rPr sz="1600" b="1" i="1" dirty="0">
                <a:latin typeface="Trebuchet MS"/>
                <a:cs typeface="Trebuchet MS"/>
              </a:rPr>
              <a:t> </a:t>
            </a:r>
            <a:r>
              <a:rPr sz="1600" b="1" i="1" spc="-10" dirty="0">
                <a:latin typeface="Trebuchet MS"/>
                <a:cs typeface="Trebuchet MS"/>
              </a:rPr>
              <a:t>Primaria”</a:t>
            </a:r>
            <a:endParaRPr sz="1600">
              <a:latin typeface="Trebuchet MS"/>
              <a:cs typeface="Trebuchet MS"/>
            </a:endParaRPr>
          </a:p>
          <a:p>
            <a:pPr marL="444500">
              <a:lnSpc>
                <a:spcPct val="100000"/>
              </a:lnSpc>
            </a:pPr>
            <a:r>
              <a:rPr sz="1600" spc="-5" dirty="0">
                <a:latin typeface="Trebuchet MS"/>
                <a:cs typeface="Trebuchet MS"/>
              </a:rPr>
              <a:t>Docente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Formatore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20" dirty="0">
                <a:latin typeface="Trebuchet MS"/>
                <a:cs typeface="Trebuchet MS"/>
              </a:rPr>
              <a:t>Prof.</a:t>
            </a:r>
            <a:r>
              <a:rPr sz="1600" spc="-95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Andrea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35" dirty="0">
                <a:latin typeface="Trebuchet MS"/>
                <a:cs typeface="Trebuchet MS"/>
              </a:rPr>
              <a:t>Tortini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–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29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iscritti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2409" y="5133340"/>
            <a:ext cx="176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229" dirty="0">
                <a:solidFill>
                  <a:srgbClr val="99274B"/>
                </a:solidFill>
                <a:latin typeface="Lucida Sans Unicode"/>
                <a:cs typeface="Lucida Sans Unicode"/>
              </a:rPr>
              <a:t>◆</a:t>
            </a:r>
            <a:endParaRPr sz="12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630" y="5463539"/>
            <a:ext cx="80010" cy="531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9890" y="5361940"/>
            <a:ext cx="7694930" cy="92329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600" b="1" spc="-5" dirty="0">
                <a:latin typeface="Trebuchet MS"/>
                <a:cs typeface="Trebuchet MS"/>
              </a:rPr>
              <a:t>Corsi</a:t>
            </a:r>
            <a:r>
              <a:rPr sz="1600" b="1" spc="-20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per</a:t>
            </a:r>
            <a:r>
              <a:rPr sz="1600" b="1" spc="-30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docenti</a:t>
            </a:r>
            <a:r>
              <a:rPr sz="1600" b="1" spc="-25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neoassunti:</a:t>
            </a:r>
            <a:endParaRPr sz="1600">
              <a:latin typeface="Trebuchet MS"/>
              <a:cs typeface="Trebuchet MS"/>
            </a:endParaRPr>
          </a:p>
          <a:p>
            <a:pPr marL="316230" marR="5080" indent="-303530">
              <a:lnSpc>
                <a:spcPts val="1910"/>
              </a:lnSpc>
              <a:spcBef>
                <a:spcPts val="730"/>
              </a:spcBef>
            </a:pPr>
            <a:r>
              <a:rPr sz="1600" b="1" dirty="0">
                <a:latin typeface="Trebuchet MS"/>
                <a:cs typeface="Trebuchet MS"/>
              </a:rPr>
              <a:t>" </a:t>
            </a:r>
            <a:r>
              <a:rPr sz="1600" b="1" spc="-10" dirty="0">
                <a:latin typeface="Trebuchet MS"/>
                <a:cs typeface="Trebuchet MS"/>
              </a:rPr>
              <a:t>Integrazione Competenze </a:t>
            </a:r>
            <a:r>
              <a:rPr sz="1600" b="1" spc="-5" dirty="0">
                <a:latin typeface="Trebuchet MS"/>
                <a:cs typeface="Trebuchet MS"/>
              </a:rPr>
              <a:t>Digitali”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ed </a:t>
            </a:r>
            <a:r>
              <a:rPr sz="1600" b="1" dirty="0">
                <a:latin typeface="Trebuchet MS"/>
                <a:cs typeface="Trebuchet MS"/>
              </a:rPr>
              <a:t>“ </a:t>
            </a:r>
            <a:r>
              <a:rPr sz="1600" b="1" spc="-10" dirty="0">
                <a:latin typeface="Trebuchet MS"/>
                <a:cs typeface="Trebuchet MS"/>
              </a:rPr>
              <a:t>Integrazione </a:t>
            </a:r>
            <a:r>
              <a:rPr sz="1600" b="1" spc="-5" dirty="0">
                <a:latin typeface="Trebuchet MS"/>
                <a:cs typeface="Trebuchet MS"/>
              </a:rPr>
              <a:t>Multilinguismo"</a:t>
            </a:r>
            <a:r>
              <a:rPr sz="1600" b="1" dirty="0">
                <a:latin typeface="Trebuchet MS"/>
                <a:cs typeface="Trebuchet MS"/>
              </a:rPr>
              <a:t> - </a:t>
            </a:r>
            <a:r>
              <a:rPr sz="1600" b="1" spc="-5" dirty="0">
                <a:latin typeface="Trebuchet MS"/>
                <a:cs typeface="Trebuchet MS"/>
              </a:rPr>
              <a:t>Docenti </a:t>
            </a:r>
            <a:r>
              <a:rPr sz="1600" b="1" spc="-470" dirty="0">
                <a:latin typeface="Trebuchet MS"/>
                <a:cs typeface="Trebuchet MS"/>
              </a:rPr>
              <a:t> </a:t>
            </a:r>
            <a:r>
              <a:rPr sz="1600" b="1" spc="-15" dirty="0">
                <a:latin typeface="Trebuchet MS"/>
                <a:cs typeface="Trebuchet MS"/>
              </a:rPr>
              <a:t>Formatori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-15" dirty="0">
                <a:latin typeface="Trebuchet MS"/>
                <a:cs typeface="Trebuchet MS"/>
              </a:rPr>
              <a:t>Laura</a:t>
            </a:r>
            <a:r>
              <a:rPr sz="1600" b="1" spc="-5" dirty="0">
                <a:latin typeface="Trebuchet MS"/>
                <a:cs typeface="Trebuchet MS"/>
              </a:rPr>
              <a:t> </a:t>
            </a:r>
            <a:r>
              <a:rPr sz="1600" b="1" spc="-10" dirty="0">
                <a:latin typeface="Trebuchet MS"/>
                <a:cs typeface="Trebuchet MS"/>
              </a:rPr>
              <a:t>Solazzo </a:t>
            </a:r>
            <a:r>
              <a:rPr sz="1600" b="1" dirty="0">
                <a:latin typeface="Trebuchet MS"/>
                <a:cs typeface="Trebuchet MS"/>
              </a:rPr>
              <a:t>e</a:t>
            </a:r>
            <a:r>
              <a:rPr sz="1600" b="1" spc="-15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Daniela</a:t>
            </a:r>
            <a:r>
              <a:rPr sz="1600" b="1" spc="-10" dirty="0">
                <a:latin typeface="Trebuchet MS"/>
                <a:cs typeface="Trebuchet MS"/>
              </a:rPr>
              <a:t> </a:t>
            </a:r>
            <a:r>
              <a:rPr sz="1600" b="1" spc="-5" dirty="0">
                <a:latin typeface="Trebuchet MS"/>
                <a:cs typeface="Trebuchet MS"/>
              </a:rPr>
              <a:t>Silvani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630" y="6361429"/>
            <a:ext cx="80010" cy="11855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150" spc="-725" dirty="0">
                <a:solidFill>
                  <a:srgbClr val="B03E99"/>
                </a:solidFill>
                <a:latin typeface="Lucida Sans Unicode"/>
                <a:cs typeface="Lucida Sans Unicode"/>
              </a:rPr>
              <a:t></a:t>
            </a:r>
            <a:endParaRPr sz="115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9890" y="6671309"/>
            <a:ext cx="67995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i="1" dirty="0">
                <a:latin typeface="Trebuchet MS"/>
                <a:cs typeface="Trebuchet MS"/>
              </a:rPr>
              <a:t>-“</a:t>
            </a:r>
            <a:r>
              <a:rPr sz="1600" b="1" i="1" spc="-5" dirty="0">
                <a:latin typeface="Trebuchet MS"/>
                <a:cs typeface="Trebuchet MS"/>
              </a:rPr>
              <a:t> </a:t>
            </a:r>
            <a:r>
              <a:rPr sz="1600" b="1" i="1" spc="-10" dirty="0">
                <a:latin typeface="Trebuchet MS"/>
                <a:cs typeface="Trebuchet MS"/>
              </a:rPr>
              <a:t>Integrazione</a:t>
            </a:r>
            <a:r>
              <a:rPr sz="1600" b="1" i="1" dirty="0">
                <a:latin typeface="Trebuchet MS"/>
                <a:cs typeface="Trebuchet MS"/>
              </a:rPr>
              <a:t> </a:t>
            </a:r>
            <a:r>
              <a:rPr sz="1600" b="1" i="1" spc="-5" dirty="0">
                <a:latin typeface="Trebuchet MS"/>
                <a:cs typeface="Trebuchet MS"/>
              </a:rPr>
              <a:t>Italiano L2”.</a:t>
            </a:r>
            <a:r>
              <a:rPr sz="1600" b="1" i="1" spc="1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Docente formatore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5" dirty="0">
                <a:latin typeface="Trebuchet MS"/>
                <a:cs typeface="Trebuchet MS"/>
              </a:rPr>
              <a:t>Prof.ssa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Monica Zapponi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319</Words>
  <Application>Microsoft Office PowerPoint</Application>
  <PresentationFormat>Personalizzato</PresentationFormat>
  <Paragraphs>39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Sans Unicode</vt:lpstr>
      <vt:lpstr>Trebuchet MS</vt:lpstr>
      <vt:lpstr>Office Theme</vt:lpstr>
      <vt:lpstr>Presentazione standard di PowerPoint</vt:lpstr>
      <vt:lpstr>Corsi di Formazione interni</vt:lpstr>
      <vt:lpstr>Altri Corsi di Formazione interni attivati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Consiglio di strategia</dc:title>
  <dc:creator>Daniela Silvani</dc:creator>
  <cp:lastModifiedBy>Nelly Bernuzzi</cp:lastModifiedBy>
  <cp:revision>1</cp:revision>
  <dcterms:created xsi:type="dcterms:W3CDTF">2024-07-04T18:06:39Z</dcterms:created>
  <dcterms:modified xsi:type="dcterms:W3CDTF">2024-07-04T18:09:32Z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2024-06-20T00:00:00Z</vt:filetime>
  </property>
  <property fmtid="{D5CDD505-2E9C-101B-9397-08002B2CF9AE}" pid="3" name="Creator">
    <vt:lpwstr>Impress</vt:lpwstr>
  </property>
  <property fmtid="{D5CDD505-2E9C-101B-9397-08002B2CF9AE}" pid="4" name="LastSaved">
    <vt:filetime>2024-06-20T00:00:00Z</vt:filetime>
  </property>
</Properties>
</file>