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0026D-905D-45FE-B241-003C4139C968}" v="2" dt="2024-07-02T08:43:02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6618F5-9513-4AB1-A549-7251B423ACE3}" type="datetime1">
              <a:rPr lang="it-IT" smtClean="0"/>
              <a:t>02/07/2024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143E41-8FAC-495B-8904-B43B013F90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304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B157DF2-232B-4477-A8BC-9EF99C687F74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946CEE3-4835-4F73-BA0B-02C09C038718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946CEE3-4835-4F73-BA0B-02C09C03871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2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946CEE3-4835-4F73-BA0B-02C09C03871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63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2B67005F-73E8-419B-8F54-E3A0F34F9C26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DA83CA-4C0D-40F3-B51F-26C1321AFD7F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EC3762-FB2D-4493-BE9A-7C243F8FC998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Casella di testo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1" name="Casella di testo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DD1877-1C10-4EBB-A7F6-B24ADB4DEA00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CB9C31-68BF-4ACC-94DE-066BE2458BFF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Casella di testo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4" name="Casella di testo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it-IT" noProof="0"/>
              <a:t>Modifica gli stili del testo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9A73DE-0829-4868-BFAB-5485E57782DD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it-IT" noProof="0"/>
              <a:t>Modifica gli stili del testo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93CCD1-775B-457C-9E35-A27524F65D0D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041C8B-2934-44D4-8107-3E34DE7B8A9A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F5258F-7D05-42DA-B035-F2377A986352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7E8D8-F922-4ABA-A4AE-2A9BD278D5F2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B2A37E-E166-487E-9EAE-8FB0EC032FF2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547AAD-04E0-479E-8F39-F33C6C465D82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6A3C0F-599F-4E82-8B51-346D8C0BD614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EB8052-E911-4540-9FE1-B2BEFCA73B53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023DF6-50D9-44E3-A7D8-27AD7172C685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990760-E573-44AF-BA95-E9968ECD961B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4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717E85-CEC4-4518-B054-295CDC4F7023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7EA23377-0520-494C-A599-52072A863455}" type="datetime1">
              <a:rPr lang="it-IT" noProof="0" smtClean="0"/>
              <a:t>02/07/2024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ttangolo 88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6392"/>
            <a:ext cx="2668385" cy="250606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3E3F80-D945-4490-916D-6384E689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805" y="1354668"/>
            <a:ext cx="8204391" cy="2346475"/>
          </a:xfrm>
        </p:spPr>
        <p:txBody>
          <a:bodyPr rtlCol="0">
            <a:normAutofit/>
          </a:bodyPr>
          <a:lstStyle/>
          <a:p>
            <a:pPr algn="ctr"/>
            <a:br>
              <a:rPr lang="it-IT" dirty="0"/>
            </a:b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b="1" dirty="0">
                <a:solidFill>
                  <a:srgbClr val="FFFF00"/>
                </a:solidFill>
              </a:rPr>
              <a:t>“Mi illumino di meno…</a:t>
            </a:r>
            <a:br>
              <a:rPr lang="it-IT" b="1" dirty="0">
                <a:solidFill>
                  <a:srgbClr val="FFFF00"/>
                </a:solidFill>
              </a:rPr>
            </a:br>
            <a:r>
              <a:rPr lang="it-IT" b="1" dirty="0">
                <a:solidFill>
                  <a:srgbClr val="FFFF00"/>
                </a:solidFill>
              </a:rPr>
              <a:t>per rivedere le stelle” </a:t>
            </a:r>
            <a:endParaRPr lang="it-IT" sz="6000" dirty="0">
              <a:solidFill>
                <a:srgbClr val="FFFF00"/>
              </a:solidFill>
            </a:endParaRPr>
          </a:p>
        </p:txBody>
      </p:sp>
      <p:cxnSp>
        <p:nvCxnSpPr>
          <p:cNvPr id="91" name="Connettore diritto 90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616351BD-4BE1-47AD-8B65-1472A3BE6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37" y="3940629"/>
            <a:ext cx="7197726" cy="1240970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3600" dirty="0">
                <a:solidFill>
                  <a:srgbClr val="FFFF00"/>
                </a:solidFill>
              </a:rPr>
              <a:t>A. S. 2023/2024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605" y="0"/>
            <a:ext cx="2738395" cy="27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6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lle, Cielo, Notte, Cielo Stel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59A64C-EA0D-4DC2-A8C5-C88EFBF6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b="1" dirty="0">
                <a:solidFill>
                  <a:srgbClr val="FFFF00"/>
                </a:solidFill>
              </a:rPr>
              <a:t>Monitoraggio dell’inquinamento luminoso 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DCBA-8B92-4FBD-B325-3AA53CFF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44" y="2623285"/>
            <a:ext cx="6282266" cy="2089111"/>
          </a:xfrm>
        </p:spPr>
        <p:txBody>
          <a:bodyPr rtlCol="0">
            <a:normAutofit fontScale="92500" lnSpcReduction="10000"/>
          </a:bodyPr>
          <a:lstStyle/>
          <a:p>
            <a:endParaRPr lang="it-IT" dirty="0"/>
          </a:p>
          <a:p>
            <a:pPr marL="0" indent="0">
              <a:buNone/>
            </a:pPr>
            <a:r>
              <a:rPr lang="it-IT" sz="2400" dirty="0"/>
              <a:t> II concorso intende stimolare la sensibilità dei partecipanti al tema dell’inquinamento luminoso, nei suoi risvolti culturali ed economici, e coinvolgere gli allievi nella rilevazione di dati e nell’osservazione del cielo. </a:t>
            </a:r>
          </a:p>
        </p:txBody>
      </p:sp>
      <p:pic>
        <p:nvPicPr>
          <p:cNvPr id="7" name="Elemento grafico 6" descr="Icona della torre della cella">
            <a:extLst>
              <a:ext uri="{FF2B5EF4-FFF2-40B4-BE49-F238E27FC236}">
                <a16:creationId xmlns:a16="http://schemas.microsoft.com/office/drawing/2014/main" id="{01C92E15-A816-4095-B559-25F984BEC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7590936" y="1668042"/>
            <a:ext cx="3445714" cy="344571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85" y="1668042"/>
            <a:ext cx="4449663" cy="34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9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SCHEDA DI RILEVAMENTO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Luogo di rilevazione</a:t>
            </a:r>
          </a:p>
          <a:p>
            <a:r>
              <a:rPr lang="it-IT" b="1" dirty="0"/>
              <a:t>Stelle osservabili</a:t>
            </a:r>
          </a:p>
          <a:p>
            <a:r>
              <a:rPr lang="it-IT" b="1" dirty="0"/>
              <a:t>Fonti di inquinamento luminoso</a:t>
            </a:r>
          </a:p>
          <a:p>
            <a:r>
              <a:rPr lang="it-IT" b="1" dirty="0"/>
              <a:t>Altre Fonti di inquinamento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111" y="1865949"/>
            <a:ext cx="5473824" cy="41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74266"/>
            <a:ext cx="4796876" cy="656094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-285" r="-12377" b="285"/>
          <a:stretch/>
        </p:blipFill>
        <p:spPr>
          <a:xfrm rot="5400000">
            <a:off x="8641726" y="858729"/>
            <a:ext cx="3821172" cy="327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8" y="3835934"/>
            <a:ext cx="3866371" cy="289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285" y="4281088"/>
            <a:ext cx="2852057" cy="23262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382" y="971940"/>
            <a:ext cx="2144485" cy="2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09" y="0"/>
            <a:ext cx="4848605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71505" cy="357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6" y="3581165"/>
            <a:ext cx="4522673" cy="3276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32" y="3578630"/>
            <a:ext cx="2192694" cy="31893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061" y="1027992"/>
            <a:ext cx="1522646" cy="15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4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1" y="443345"/>
            <a:ext cx="2942705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sz="8000" b="1" dirty="0">
                <a:solidFill>
                  <a:srgbClr val="FFFF00"/>
                </a:solidFill>
              </a:rPr>
              <a:t>Finalmente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sz="8000" b="1" dirty="0">
                <a:solidFill>
                  <a:srgbClr val="FFFF00"/>
                </a:solidFill>
              </a:rPr>
              <a:t>…La luna!</a:t>
            </a:r>
          </a:p>
        </p:txBody>
      </p:sp>
      <p:pic>
        <p:nvPicPr>
          <p:cNvPr id="1026" name="Picture 2" descr="https://tse2.mm.bing.net/th?id=OIP.oOrfvyrmKf6cJFzkhD984wHaHa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84" y="2440611"/>
            <a:ext cx="4059942" cy="40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telle, Angosciato, Angoscia, Gru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76" y="1788652"/>
            <a:ext cx="3238649" cy="277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742" y="3911727"/>
            <a:ext cx="323725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XXIV Settimana Nazionale dell'Astronomia Concorso nazionale “Mi illumino di meno…per rivedere le stelle” Monitoraggio dell’inquinamento luminoso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2400" dirty="0"/>
          </a:p>
          <a:p>
            <a:pPr marL="0" indent="0" algn="ctr">
              <a:buNone/>
            </a:pPr>
            <a:r>
              <a:rPr lang="it-IT" sz="2400" dirty="0"/>
              <a:t>Siamo lieti di comunicare che la Commissione, all’unanimità, dopo attenta valutazione di tutti i lavori pervenuti, ha assegnato agli allievi frequentanti l’Istituto da Lei diretto, </a:t>
            </a:r>
            <a:r>
              <a:rPr lang="it-IT" sz="2400" b="1" dirty="0">
                <a:solidFill>
                  <a:srgbClr val="FFFF00"/>
                </a:solidFill>
              </a:rPr>
              <a:t>il 1° Premio.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37" y="2142067"/>
            <a:ext cx="1952745" cy="19810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2097448"/>
            <a:ext cx="2078182" cy="20758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292" y="2106984"/>
            <a:ext cx="2082335" cy="20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56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038" y="937712"/>
            <a:ext cx="6113023" cy="645599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</a:rPr>
              <a:t>Premiazione 20 giugno 2024</a:t>
            </a:r>
            <a:br>
              <a:rPr lang="it-IT" sz="4000" b="1" dirty="0">
                <a:solidFill>
                  <a:srgbClr val="FFFF00"/>
                </a:solidFill>
              </a:rPr>
            </a:br>
            <a:r>
              <a:rPr lang="it-IT" sz="4000" b="1" dirty="0">
                <a:solidFill>
                  <a:srgbClr val="FFFF00"/>
                </a:solidFill>
              </a:rPr>
              <a:t>solstizio d’estate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7" t="614" r="6876"/>
          <a:stretch/>
        </p:blipFill>
        <p:spPr>
          <a:xfrm rot="5400000">
            <a:off x="515935" y="2606325"/>
            <a:ext cx="3424846" cy="434698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2785" y="2263655"/>
            <a:ext cx="4965468" cy="37241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25" y="3067393"/>
            <a:ext cx="2928851" cy="21966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00" y="493952"/>
            <a:ext cx="2732078" cy="204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51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uochi D'Artificio, Capodan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 b="1">
                <a:solidFill>
                  <a:srgbClr val="FFFF00"/>
                </a:solidFill>
              </a:rPr>
              <a:t>  Primo </a:t>
            </a:r>
            <a:r>
              <a:rPr lang="it-IT" sz="6000" b="1" dirty="0">
                <a:solidFill>
                  <a:srgbClr val="FFFF00"/>
                </a:solidFill>
              </a:rPr>
              <a:t>premio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7543" y="-1390424"/>
            <a:ext cx="3749040" cy="1098551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526" y="94986"/>
            <a:ext cx="1950996" cy="21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39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564_TF89606788.potx" id="{6C0426FD-2BA1-44D0-972E-263785DDECC3}" vid="{E8E9FD52-331F-4D1F-84C4-EA74F238CF8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6D5668-1971-40BB-BC7C-94C9B101AAB7}">
  <ds:schemaRefs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Celestiale</Template>
  <TotalTime>0</TotalTime>
  <Words>145</Words>
  <Application>Microsoft Office PowerPoint</Application>
  <PresentationFormat>Widescreen</PresentationFormat>
  <Paragraphs>22</Paragraphs>
  <Slides>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Celestiale</vt:lpstr>
      <vt:lpstr>  “Mi illumino di meno… per rivedere le stelle” </vt:lpstr>
      <vt:lpstr>  Monitoraggio dell’inquinamento luminoso </vt:lpstr>
      <vt:lpstr>SCHEDA DI RILEVAMENTO</vt:lpstr>
      <vt:lpstr>Presentazione standard di PowerPoint</vt:lpstr>
      <vt:lpstr>Presentazione standard di PowerPoint</vt:lpstr>
      <vt:lpstr>Finalmente …La luna!</vt:lpstr>
      <vt:lpstr>XXIV Settimana Nazionale dell'Astronomia Concorso nazionale “Mi illumino di meno…per rivedere le stelle” Monitoraggio dell’inquinamento luminoso</vt:lpstr>
      <vt:lpstr>Premiazione 20 giugno 2024 solstizio d’estate</vt:lpstr>
      <vt:lpstr>  Primo premio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2024-06-28T07:26:51Z</dcterms:created>
  <dcterms:modified xsi:type="dcterms:W3CDTF">2024-07-02T08:43:02Z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